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7"/>
  </p:notesMasterIdLst>
  <p:sldIdLst>
    <p:sldId id="268" r:id="rId2"/>
    <p:sldId id="269" r:id="rId3"/>
    <p:sldId id="270" r:id="rId4"/>
    <p:sldId id="271" r:id="rId5"/>
    <p:sldId id="257" r:id="rId6"/>
    <p:sldId id="258" r:id="rId7"/>
    <p:sldId id="259" r:id="rId8"/>
    <p:sldId id="260" r:id="rId9"/>
    <p:sldId id="262" r:id="rId10"/>
    <p:sldId id="261" r:id="rId11"/>
    <p:sldId id="264" r:id="rId12"/>
    <p:sldId id="265" r:id="rId13"/>
    <p:sldId id="266" r:id="rId14"/>
    <p:sldId id="267" r:id="rId15"/>
    <p:sldId id="263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8A3F2-91F0-42C8-B9CF-FD96F9065D5F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2DAD3-64D6-4BDE-A332-C36A4BA0D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54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422CD-3186-442E-AEB2-DE1B7DA68858}" type="datetimeFigureOut">
              <a:rPr lang="en-US" smtClean="0"/>
              <a:pPr/>
              <a:t>8/25/2015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9AE48-1970-4407-A6EB-6E17A6F563B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dirty="0" smtClean="0"/>
              <a:t>Syntax and Semantics 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marL="342900" lvl="0" indent="-342900" algn="l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en-US" sz="2400" b="1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Syntax:</a:t>
            </a:r>
            <a:r>
              <a:rPr lang="en-US" sz="24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 the form or structure of the expressions, statements, and program </a:t>
            </a:r>
            <a:r>
              <a:rPr lang="en-US" sz="2400" kern="0" dirty="0" smtClean="0">
                <a:solidFill>
                  <a:schemeClr val="tx1"/>
                </a:solidFill>
                <a:latin typeface="Lucida Sans Unicode"/>
                <a:cs typeface="Lucida Sans Unicode"/>
              </a:rPr>
              <a:t>units.</a:t>
            </a:r>
            <a:endParaRPr lang="en-US" sz="2400" kern="0" dirty="0">
              <a:solidFill>
                <a:schemeClr val="tx1"/>
              </a:solidFill>
              <a:latin typeface="Lucida Sans Unicode"/>
              <a:cs typeface="Lucida Sans Unicode"/>
            </a:endParaRPr>
          </a:p>
          <a:p>
            <a:pPr marL="342900" lvl="0" indent="-342900" algn="l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en-US" sz="2400" b="1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Semantics:</a:t>
            </a:r>
            <a:r>
              <a:rPr lang="en-US" sz="24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 the meaning of the expressions,  statements, and program </a:t>
            </a:r>
            <a:r>
              <a:rPr lang="en-US" sz="2400" kern="0" dirty="0" smtClean="0">
                <a:solidFill>
                  <a:schemeClr val="tx1"/>
                </a:solidFill>
                <a:latin typeface="Lucida Sans Unicode"/>
                <a:cs typeface="Lucida Sans Unicode"/>
              </a:rPr>
              <a:t>units.</a:t>
            </a:r>
            <a:endParaRPr lang="en-US" sz="2400" kern="0" dirty="0">
              <a:solidFill>
                <a:schemeClr val="tx1"/>
              </a:solidFill>
              <a:latin typeface="Lucida Sans Unicode"/>
              <a:cs typeface="Lucida Sans Unicode"/>
            </a:endParaRPr>
          </a:p>
          <a:p>
            <a:pPr marL="342900" lvl="0" indent="-342900" algn="l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en-US" sz="24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Syntax and semantics provide a language’s definition</a:t>
            </a:r>
          </a:p>
          <a:p>
            <a:pPr marL="742950" lvl="1" indent="-285750" algn="l" fontAlgn="base">
              <a:lnSpc>
                <a:spcPct val="90000"/>
              </a:lnSpc>
              <a:spcAft>
                <a:spcPct val="0"/>
              </a:spcAft>
              <a:buFontTx/>
              <a:buChar char="–"/>
            </a:pPr>
            <a:r>
              <a:rPr lang="en-US" sz="20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 Users of a language definition</a:t>
            </a:r>
          </a:p>
          <a:p>
            <a:pPr marL="1143000" lvl="2" indent="-228600" algn="l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en-US" sz="20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Other language designers</a:t>
            </a:r>
          </a:p>
          <a:p>
            <a:pPr marL="1143000" lvl="2" indent="-228600" algn="l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en-US" sz="20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Implementers</a:t>
            </a:r>
          </a:p>
          <a:p>
            <a:pPr marL="1143000" lvl="2" indent="-228600" algn="l" fontAlgn="base">
              <a:lnSpc>
                <a:spcPct val="90000"/>
              </a:lnSpc>
              <a:spcAft>
                <a:spcPct val="0"/>
              </a:spcAft>
              <a:buFontTx/>
              <a:buChar char="•"/>
            </a:pPr>
            <a:r>
              <a:rPr lang="en-US" sz="20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Programmers (the users of the language)</a:t>
            </a: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28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dirty="0" smtClean="0"/>
              <a:t>A Brief History of Programming Languages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h02fig01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219200"/>
            <a:ext cx="5486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24071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sz="2400" dirty="0"/>
              <a:t>Layered interface of virtual </a:t>
            </a:r>
            <a:r>
              <a:rPr lang="en-US" sz="2400" dirty="0" smtClean="0"/>
              <a:t>computers</a:t>
            </a:r>
            <a:br>
              <a:rPr lang="en-US" sz="2400" dirty="0" smtClean="0"/>
            </a:br>
            <a:r>
              <a:rPr lang="en-US" sz="2400" dirty="0" smtClean="0"/>
              <a:t>provided </a:t>
            </a:r>
            <a:r>
              <a:rPr lang="en-US" sz="2400" dirty="0"/>
              <a:t>by a typical computer system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h01fig0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4850" y="1257300"/>
            <a:ext cx="5187950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6602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altLang="en-US" sz="3200" dirty="0">
                <a:latin typeface="Verdana" pitchFamily="-84" charset="0"/>
              </a:rPr>
              <a:t>Pure interpretation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h01fig04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1327339"/>
            <a:ext cx="3965575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506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altLang="en-US" sz="3200" dirty="0">
                <a:latin typeface="Verdana" pitchFamily="-84" charset="0"/>
              </a:rPr>
              <a:t>The compilation process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h01fig03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9574" y="1219200"/>
            <a:ext cx="3222625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467994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altLang="en-US" sz="3200" dirty="0">
                <a:latin typeface="Verdana" pitchFamily="-84" charset="0"/>
              </a:rPr>
              <a:t>Hybrid implementation system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Ch01fig05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11500" y="1371600"/>
            <a:ext cx="2921000" cy="5219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585236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Reference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249334" y="1371600"/>
            <a:ext cx="73344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“Concepts of Programming Languages </a:t>
            </a:r>
            <a:r>
              <a:rPr lang="en-US" dirty="0" smtClean="0"/>
              <a:t>(11th </a:t>
            </a:r>
            <a:r>
              <a:rPr lang="en-US" dirty="0"/>
              <a:t>Edition)” by Robert W. </a:t>
            </a:r>
            <a:r>
              <a:rPr lang="en-US" dirty="0" err="1"/>
              <a:t>Sebesta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Addison </a:t>
            </a:r>
            <a:r>
              <a:rPr lang="en-US" dirty="0"/>
              <a:t>Wesley </a:t>
            </a:r>
            <a:r>
              <a:rPr lang="en-US" dirty="0" smtClean="0"/>
              <a:t>2015. ISBN: 978-0133943023.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711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dirty="0" smtClean="0"/>
              <a:t>Grammars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marL="800100" lvl="1" indent="-342900" algn="l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Grammar: a finite non-empty set of </a:t>
            </a:r>
            <a:r>
              <a:rPr lang="en-US" sz="2400" kern="0" dirty="0" smtClean="0">
                <a:solidFill>
                  <a:schemeClr val="tx1"/>
                </a:solidFill>
                <a:latin typeface="Lucida Sans Unicode"/>
                <a:cs typeface="Lucida Sans Unicode"/>
              </a:rPr>
              <a:t>rules.</a:t>
            </a:r>
          </a:p>
          <a:p>
            <a:pPr marL="800100" lvl="1" indent="-342900" algn="l" fontAlgn="base">
              <a:spcAft>
                <a:spcPct val="0"/>
              </a:spcAft>
              <a:buFont typeface="Arial" pitchFamily="34" charset="0"/>
              <a:buChar char="•"/>
            </a:pPr>
            <a:r>
              <a:rPr lang="en-US" sz="2400" dirty="0">
                <a:solidFill>
                  <a:schemeClr val="tx1"/>
                </a:solidFill>
              </a:rPr>
              <a:t>An Example Grammar 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800100" lvl="1" indent="-342900" algn="l" fontAlgn="base">
              <a:spcAft>
                <a:spcPct val="0"/>
              </a:spcAft>
            </a:pPr>
            <a:r>
              <a:rPr lang="en-US" sz="1600" kern="0" dirty="0">
                <a:solidFill>
                  <a:srgbClr val="333399"/>
                </a:solidFill>
                <a:latin typeface="Courier New" pitchFamily="49" charset="0"/>
                <a:cs typeface="Lucida Sans Unicode"/>
              </a:rPr>
              <a:t>	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&lt;program&gt; 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  <a:sym typeface="Symbol" pitchFamily="18" charset="2"/>
              </a:rPr>
              <a:t>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stmts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</a:t>
            </a:r>
          </a:p>
          <a:p>
            <a:pPr marL="800100" lvl="1" indent="-342900" algn="l" fontAlgn="base">
              <a:spcAft>
                <a:spcPct val="0"/>
              </a:spcAft>
            </a:pP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 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stmts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  <a:sym typeface="Symbol" pitchFamily="18" charset="2"/>
              </a:rPr>
              <a:t>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stmt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|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stmt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;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stmts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</a:t>
            </a:r>
          </a:p>
          <a:p>
            <a:pPr marL="800100" lvl="1" indent="-342900" algn="l" fontAlgn="base">
              <a:spcAft>
                <a:spcPct val="0"/>
              </a:spcAft>
            </a:pP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 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stmt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  <a:sym typeface="Symbol" pitchFamily="18" charset="2"/>
              </a:rPr>
              <a:t>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var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=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expr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</a:t>
            </a:r>
          </a:p>
          <a:p>
            <a:pPr marL="800100" lvl="1" indent="-342900" algn="l" fontAlgn="base">
              <a:spcAft>
                <a:spcPct val="0"/>
              </a:spcAft>
            </a:pP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 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var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  <a:sym typeface="Symbol" pitchFamily="18" charset="2"/>
              </a:rPr>
              <a:t>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a | b | c | d</a:t>
            </a:r>
          </a:p>
          <a:p>
            <a:pPr marL="800100" lvl="1" indent="-342900" algn="l" fontAlgn="base">
              <a:spcAft>
                <a:spcPct val="0"/>
              </a:spcAft>
            </a:pP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 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expr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  <a:sym typeface="Symbol" pitchFamily="18" charset="2"/>
              </a:rPr>
              <a:t>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&lt;term&gt; + &lt;term&gt; | &lt;term&gt; - &lt;term&gt;</a:t>
            </a:r>
          </a:p>
          <a:p>
            <a:pPr marL="800100" lvl="1" indent="-342900" algn="l" fontAlgn="base">
              <a:spcAft>
                <a:spcPct val="0"/>
              </a:spcAft>
            </a:pP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  &lt;term&gt; 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  <a:sym typeface="Symbol" pitchFamily="18" charset="2"/>
              </a:rPr>
              <a:t>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 &lt;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var</a:t>
            </a:r>
            <a:r>
              <a:rPr lang="en-US" sz="1600" kern="0" dirty="0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&gt; | </a:t>
            </a:r>
            <a:r>
              <a:rPr lang="en-US" sz="1600" kern="0" dirty="0" err="1">
                <a:solidFill>
                  <a:schemeClr val="tx1"/>
                </a:solidFill>
                <a:latin typeface="Courier New" pitchFamily="49" charset="0"/>
                <a:cs typeface="Lucida Sans Unicode"/>
              </a:rPr>
              <a:t>const</a:t>
            </a:r>
            <a:endParaRPr lang="en-US" sz="1600" kern="0" dirty="0">
              <a:solidFill>
                <a:schemeClr val="tx1"/>
              </a:solidFill>
              <a:latin typeface="Courier New" pitchFamily="49" charset="0"/>
              <a:cs typeface="Lucida Sans Unicode"/>
            </a:endParaRPr>
          </a:p>
          <a:p>
            <a:pPr marL="1257300" lvl="2" indent="-342900" algn="l" fontAlgn="base">
              <a:spcAft>
                <a:spcPct val="0"/>
              </a:spcAft>
              <a:buFont typeface="Arial" pitchFamily="34" charset="0"/>
              <a:buChar char="•"/>
            </a:pPr>
            <a:endParaRPr lang="en-US" sz="2000" kern="0" dirty="0">
              <a:solidFill>
                <a:schemeClr val="tx1"/>
              </a:solidFill>
              <a:latin typeface="Lucida Sans Unicode"/>
              <a:cs typeface="Lucida Sans Unicode"/>
            </a:endParaRPr>
          </a:p>
        </p:txBody>
      </p:sp>
    </p:spTree>
    <p:extLst>
      <p:ext uri="{BB962C8B-B14F-4D97-AF65-F5344CB8AC3E}">
        <p14:creationId xmlns:p14="http://schemas.microsoft.com/office/powerpoint/2010/main" val="1230466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dirty="0"/>
              <a:t>Semantics</a:t>
            </a:r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/>
          </a:bodyPr>
          <a:lstStyle/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en-US" sz="24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There is no single widely acceptable notation or formalism for describing </a:t>
            </a:r>
            <a:r>
              <a:rPr lang="en-US" sz="2400" kern="0" dirty="0" smtClean="0">
                <a:solidFill>
                  <a:schemeClr val="tx1"/>
                </a:solidFill>
                <a:latin typeface="Lucida Sans Unicode"/>
                <a:cs typeface="Lucida Sans Unicode"/>
              </a:rPr>
              <a:t>semantics.</a:t>
            </a:r>
            <a:endParaRPr lang="en-US" sz="2400" kern="0" dirty="0">
              <a:solidFill>
                <a:schemeClr val="tx1"/>
              </a:solidFill>
              <a:latin typeface="Lucida Sans Unicode"/>
              <a:cs typeface="Lucida Sans Unicode"/>
            </a:endParaRPr>
          </a:p>
          <a:p>
            <a:pPr marL="342900" lvl="0" indent="-342900" algn="l" fontAlgn="base">
              <a:spcAft>
                <a:spcPct val="0"/>
              </a:spcAft>
              <a:buFontTx/>
              <a:buChar char="•"/>
            </a:pPr>
            <a:r>
              <a:rPr lang="en-US" sz="24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Operational Semantics</a:t>
            </a:r>
          </a:p>
          <a:p>
            <a:pPr marL="742950" lvl="1" indent="-285750" algn="l" fontAlgn="base">
              <a:spcAft>
                <a:spcPct val="0"/>
              </a:spcAft>
              <a:buFontTx/>
              <a:buChar char="–"/>
            </a:pPr>
            <a:r>
              <a:rPr lang="en-US" sz="20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Describe the meaning of a program by executing its statements on a machine, either simulated or actual.  The change in the state of the machine (memory, registers, etc.) defines the meaning of the </a:t>
            </a:r>
            <a:r>
              <a:rPr lang="en-US" sz="2000" kern="0" dirty="0" smtClean="0">
                <a:solidFill>
                  <a:schemeClr val="tx1"/>
                </a:solidFill>
                <a:latin typeface="Lucida Sans Unicode"/>
                <a:cs typeface="Lucida Sans Unicode"/>
              </a:rPr>
              <a:t>statement.</a:t>
            </a:r>
          </a:p>
          <a:p>
            <a:pPr marL="742950" lvl="1" indent="-285750" algn="l" fontAlgn="base">
              <a:spcAft>
                <a:spcPct val="0"/>
              </a:spcAft>
              <a:buFontTx/>
              <a:buChar char="–"/>
            </a:pPr>
            <a:r>
              <a:rPr lang="en-US" sz="20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Evaluation of operational semantics:</a:t>
            </a:r>
          </a:p>
          <a:p>
            <a:pPr marL="1200150" lvl="2" indent="-285750" algn="l" fontAlgn="base">
              <a:spcAft>
                <a:spcPct val="0"/>
              </a:spcAft>
              <a:buFontTx/>
              <a:buChar char="–"/>
            </a:pPr>
            <a:r>
              <a:rPr lang="en-US" sz="16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Good if used informally (language manuals, etc.)</a:t>
            </a:r>
          </a:p>
          <a:p>
            <a:pPr marL="1200150" lvl="2" indent="-285750" algn="l" fontAlgn="base">
              <a:spcAft>
                <a:spcPct val="0"/>
              </a:spcAft>
              <a:buFontTx/>
              <a:buChar char="–"/>
            </a:pPr>
            <a:r>
              <a:rPr lang="en-US" sz="1600" kern="0" dirty="0">
                <a:solidFill>
                  <a:schemeClr val="tx1"/>
                </a:solidFill>
                <a:latin typeface="Lucida Sans Unicode"/>
                <a:cs typeface="Lucida Sans Unicode"/>
              </a:rPr>
              <a:t>Extremely complex if used formally</a:t>
            </a:r>
          </a:p>
        </p:txBody>
      </p:sp>
    </p:spTree>
    <p:extLst>
      <p:ext uri="{BB962C8B-B14F-4D97-AF65-F5344CB8AC3E}">
        <p14:creationId xmlns:p14="http://schemas.microsoft.com/office/powerpoint/2010/main" val="838605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Autofit/>
          </a:bodyPr>
          <a:lstStyle/>
          <a:p>
            <a:r>
              <a:rPr lang="en-US" sz="3200" dirty="0"/>
              <a:t>Semantics</a:t>
            </a:r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>
            <a:normAutofit fontScale="85000" lnSpcReduction="10000"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en-US" sz="3000" dirty="0">
                <a:solidFill>
                  <a:schemeClr val="tx1"/>
                </a:solidFill>
              </a:rPr>
              <a:t>Axiomatic </a:t>
            </a:r>
            <a:r>
              <a:rPr lang="en-US" sz="3000" dirty="0" smtClean="0">
                <a:solidFill>
                  <a:schemeClr val="tx1"/>
                </a:solidFill>
              </a:rPr>
              <a:t>Semantics 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 smtClean="0">
                <a:solidFill>
                  <a:schemeClr val="tx1"/>
                </a:solidFill>
              </a:rPr>
              <a:t>Based </a:t>
            </a:r>
            <a:r>
              <a:rPr lang="en-US" sz="2400" dirty="0">
                <a:solidFill>
                  <a:schemeClr val="tx1"/>
                </a:solidFill>
              </a:rPr>
              <a:t>on formal logic (predicate calculus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Original purpose: formal program verification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Developing axioms or inference rules for all of the statements in a language is </a:t>
            </a:r>
            <a:r>
              <a:rPr lang="en-US" sz="2400" dirty="0" smtClean="0">
                <a:solidFill>
                  <a:schemeClr val="tx1"/>
                </a:solidFill>
              </a:rPr>
              <a:t>difficult.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Its usefulness in describing the meaning of a programming language is limited for language users or compiler </a:t>
            </a:r>
            <a:r>
              <a:rPr lang="en-US" sz="2400" dirty="0" smtClean="0">
                <a:solidFill>
                  <a:schemeClr val="tx1"/>
                </a:solidFill>
              </a:rPr>
              <a:t>writers.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US" sz="3000" dirty="0" err="1">
                <a:solidFill>
                  <a:schemeClr val="tx1"/>
                </a:solidFill>
              </a:rPr>
              <a:t>Denotational</a:t>
            </a:r>
            <a:r>
              <a:rPr lang="en-US" sz="3000" dirty="0">
                <a:solidFill>
                  <a:schemeClr val="tx1"/>
                </a:solidFill>
              </a:rPr>
              <a:t> Semantics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Based on recursive function </a:t>
            </a:r>
            <a:r>
              <a:rPr lang="en-US" sz="2400" dirty="0" smtClean="0">
                <a:solidFill>
                  <a:schemeClr val="tx1"/>
                </a:solidFill>
              </a:rPr>
              <a:t>theory.</a:t>
            </a:r>
            <a:endParaRPr lang="en-US" sz="2400" dirty="0">
              <a:solidFill>
                <a:schemeClr val="tx1"/>
              </a:solidFill>
            </a:endParaRP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The most abstract semantics description </a:t>
            </a:r>
            <a:r>
              <a:rPr lang="en-US" sz="2400" dirty="0" smtClean="0">
                <a:solidFill>
                  <a:schemeClr val="tx1"/>
                </a:solidFill>
              </a:rPr>
              <a:t>method.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Can be used to prove the correctness of </a:t>
            </a:r>
            <a:r>
              <a:rPr lang="en-US" sz="2400" dirty="0" smtClean="0">
                <a:solidFill>
                  <a:schemeClr val="tx1"/>
                </a:solidFill>
              </a:rPr>
              <a:t>programs.</a:t>
            </a:r>
          </a:p>
          <a:p>
            <a:pPr marL="800100" lvl="1" indent="-342900" algn="l"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Because of its complexity, it are of little use to language </a:t>
            </a:r>
            <a:r>
              <a:rPr lang="en-US" sz="2400" dirty="0" smtClean="0">
                <a:solidFill>
                  <a:schemeClr val="tx1"/>
                </a:solidFill>
              </a:rPr>
              <a:t>users.</a:t>
            </a:r>
            <a:endParaRPr lang="en-US" sz="2400" dirty="0">
              <a:solidFill>
                <a:schemeClr val="tx1"/>
              </a:solidFill>
            </a:endParaRPr>
          </a:p>
          <a:p>
            <a:pPr marL="800100" lvl="1" indent="-342900" algn="l">
              <a:buFontTx/>
              <a:buChar char="-"/>
            </a:pPr>
            <a:endParaRPr lang="en-US" sz="2400" dirty="0" smtClean="0">
              <a:solidFill>
                <a:schemeClr val="tx1"/>
              </a:solidFill>
            </a:endParaRPr>
          </a:p>
          <a:p>
            <a:pPr marL="800100" lvl="1" indent="-342900" algn="l">
              <a:buFontTx/>
              <a:buChar char="-"/>
            </a:pPr>
            <a:endParaRPr lang="en-US" sz="2400" dirty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sz="2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484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“BASIC Branch”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f02-05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31900"/>
            <a:ext cx="7315200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“C++ Branch”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f02-10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0822" y="1371600"/>
            <a:ext cx="5597525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55212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“Ada Branch”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4343400"/>
          </a:xfrm>
        </p:spPr>
        <p:txBody>
          <a:bodyPr/>
          <a:lstStyle/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marL="514350" indent="-514350" algn="l">
              <a:buFont typeface="+mj-lt"/>
              <a:buAutoNum type="arabicPeriod"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f02-11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4500" y="1600200"/>
            <a:ext cx="5715000" cy="398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04779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“Smalltalk Branch”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f02-1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9463" y="1524000"/>
            <a:ext cx="5045075" cy="431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7779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81001"/>
            <a:ext cx="7772400" cy="68579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“Java Branch”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 rot="20805427">
            <a:off x="8193079" y="6362807"/>
            <a:ext cx="794320" cy="338554"/>
          </a:xfrm>
          <a:prstGeom prst="rect">
            <a:avLst/>
          </a:prstGeom>
          <a:gradFill>
            <a:gsLst>
              <a:gs pos="0">
                <a:srgbClr val="0070C0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lin ang="13500000" scaled="1"/>
          </a:gradFill>
          <a:ln>
            <a:noFill/>
          </a:ln>
          <a:scene3d>
            <a:camera prst="orthographicFront"/>
            <a:lightRig rig="threePt" dir="t"/>
          </a:scene3d>
          <a:sp3d extrusionH="76200" contourW="12700">
            <a:bevelT/>
            <a:bevelB/>
            <a:extrusionClr>
              <a:srgbClr val="0070C0"/>
            </a:extrusionClr>
            <a:contourClr>
              <a:schemeClr val="bg1"/>
            </a:contourClr>
          </a:sp3d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chemeClr val="bg1"/>
                </a:solidFill>
                <a:latin typeface="Constantia" pitchFamily="18" charset="0"/>
                <a:cs typeface="Calibri" pitchFamily="34" charset="0"/>
              </a:rPr>
              <a:t>CIS 331</a:t>
            </a:r>
            <a:endParaRPr lang="en-US" sz="1600" dirty="0">
              <a:solidFill>
                <a:schemeClr val="bg1"/>
              </a:solidFill>
              <a:latin typeface="Constantia" pitchFamily="18" charset="0"/>
              <a:cs typeface="Calibri" pitchFamily="34" charset="0"/>
            </a:endParaRPr>
          </a:p>
        </p:txBody>
      </p:sp>
      <p:pic>
        <p:nvPicPr>
          <p:cNvPr id="5" name="Picture 4" descr="komplectuushi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5867400"/>
            <a:ext cx="1143000" cy="914400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1371600" y="1143000"/>
            <a:ext cx="6400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2" descr="f02-15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44600"/>
            <a:ext cx="7315200" cy="438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80401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338</Words>
  <Application>Microsoft Office PowerPoint</Application>
  <PresentationFormat>On-screen Show (4:3)</PresentationFormat>
  <Paragraphs>65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Syntax and Semantics </vt:lpstr>
      <vt:lpstr>Grammars</vt:lpstr>
      <vt:lpstr>Semantics</vt:lpstr>
      <vt:lpstr>Semantics</vt:lpstr>
      <vt:lpstr>The “BASIC Branch”</vt:lpstr>
      <vt:lpstr>The “C++ Branch”</vt:lpstr>
      <vt:lpstr>The “Ada Branch”</vt:lpstr>
      <vt:lpstr>The “Smalltalk Branch”</vt:lpstr>
      <vt:lpstr>The “Java Branch”</vt:lpstr>
      <vt:lpstr>A Brief History of Programming Languages</vt:lpstr>
      <vt:lpstr>Layered interface of virtual computers provided by a typical computer system</vt:lpstr>
      <vt:lpstr>Pure interpretation</vt:lpstr>
      <vt:lpstr>The compilation process</vt:lpstr>
      <vt:lpstr>Hybrid implementation system</vt:lpstr>
      <vt:lpstr>Reference</vt:lpstr>
    </vt:vector>
  </TitlesOfParts>
  <Company>Shepherd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cas</dc:creator>
  <cp:lastModifiedBy>Zhijun Wang</cp:lastModifiedBy>
  <cp:revision>22</cp:revision>
  <dcterms:created xsi:type="dcterms:W3CDTF">2011-12-24T03:11:49Z</dcterms:created>
  <dcterms:modified xsi:type="dcterms:W3CDTF">2015-08-25T19:01:21Z</dcterms:modified>
</cp:coreProperties>
</file>