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61" r:id="rId2"/>
    <p:sldId id="262" r:id="rId3"/>
    <p:sldId id="263" r:id="rId4"/>
    <p:sldId id="264" r:id="rId5"/>
    <p:sldId id="265" r:id="rId6"/>
    <p:sldId id="260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8A3F2-91F0-42C8-B9CF-FD96F9065D5F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2DAD3-64D6-4BDE-A332-C36A4BA0D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5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422CD-3186-442E-AEB2-DE1B7DA68858}" type="datetimeFigureOut">
              <a:rPr lang="en-US" smtClean="0"/>
              <a:pPr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SDLC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SDLC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chemeClr val="tx1"/>
                </a:solidFill>
              </a:rPr>
              <a:t> System Development Life Cycle.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Why models? Due to the complexity of software systems.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Model examples</a:t>
            </a:r>
          </a:p>
          <a:p>
            <a:pPr marL="971550" lvl="1" indent="-514350" algn="l" fontAlgn="base">
              <a:spcAft>
                <a:spcPct val="0"/>
              </a:spcAft>
              <a:buClr>
                <a:srgbClr val="3333CC"/>
              </a:buClr>
              <a:buSzPct val="60000"/>
              <a:buFont typeface="+mj-lt"/>
              <a:buAutoNum type="arabicPeriod"/>
            </a:pPr>
            <a:r>
              <a:rPr lang="en-GB" kern="0" dirty="0">
                <a:solidFill>
                  <a:srgbClr val="000000"/>
                </a:solidFill>
              </a:rPr>
              <a:t>Waterfall model</a:t>
            </a:r>
          </a:p>
          <a:p>
            <a:pPr marL="971550" lvl="1" indent="-514350" algn="l" fontAlgn="base">
              <a:spcAft>
                <a:spcPct val="0"/>
              </a:spcAft>
              <a:buClr>
                <a:srgbClr val="3333CC"/>
              </a:buClr>
              <a:buSzPct val="60000"/>
              <a:buFont typeface="+mj-lt"/>
              <a:buAutoNum type="arabicPeriod"/>
            </a:pPr>
            <a:r>
              <a:rPr lang="en-GB" kern="0" dirty="0">
                <a:solidFill>
                  <a:srgbClr val="000000"/>
                </a:solidFill>
              </a:rPr>
              <a:t>Spiral model</a:t>
            </a:r>
          </a:p>
          <a:p>
            <a:pPr marL="971550" lvl="1" indent="-514350" algn="l" fontAlgn="base">
              <a:spcAft>
                <a:spcPct val="0"/>
              </a:spcAft>
              <a:buClr>
                <a:srgbClr val="3333CC"/>
              </a:buClr>
              <a:buSzPct val="60000"/>
              <a:buFont typeface="+mj-lt"/>
              <a:buAutoNum type="arabicPeriod"/>
            </a:pPr>
            <a:r>
              <a:rPr lang="en-GB" kern="0" dirty="0">
                <a:solidFill>
                  <a:srgbClr val="000000"/>
                </a:solidFill>
              </a:rPr>
              <a:t>RUP </a:t>
            </a:r>
            <a:r>
              <a:rPr lang="en-GB" kern="0" dirty="0" smtClean="0">
                <a:solidFill>
                  <a:srgbClr val="000000"/>
                </a:solidFill>
              </a:rPr>
              <a:t>(Rational Unified Process) model</a:t>
            </a:r>
            <a:endParaRPr lang="en-GB" kern="0" dirty="0">
              <a:solidFill>
                <a:srgbClr val="000000"/>
              </a:solidFill>
            </a:endParaRPr>
          </a:p>
          <a:p>
            <a:pPr marL="971550" lvl="1" indent="-514350" algn="l" fontAlgn="base">
              <a:spcAft>
                <a:spcPct val="0"/>
              </a:spcAft>
              <a:buClr>
                <a:srgbClr val="3333CC"/>
              </a:buClr>
              <a:buSzPct val="60000"/>
              <a:buFont typeface="+mj-lt"/>
              <a:buAutoNum type="arabicPeriod"/>
            </a:pPr>
            <a:r>
              <a:rPr lang="en-GB" kern="0" dirty="0">
                <a:solidFill>
                  <a:srgbClr val="000000"/>
                </a:solidFill>
              </a:rPr>
              <a:t>Agile models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568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/>
              <a:t>Waterfall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algn="l"/>
            <a:endParaRPr lang="en-GB" kern="0" dirty="0">
              <a:solidFill>
                <a:srgbClr val="00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3" descr="Waterfall_mode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371600"/>
            <a:ext cx="6172200" cy="474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/>
              <a:t>Spiral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algn="l"/>
            <a:endParaRPr lang="en-GB" kern="0" dirty="0">
              <a:solidFill>
                <a:srgbClr val="00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3" descr="spiral_model_boehm_198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276638"/>
            <a:ext cx="6248400" cy="512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71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/>
              <a:t>RUP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3" descr="rup_mod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371600"/>
            <a:ext cx="64770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Agile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Important example </a:t>
            </a:r>
            <a:r>
              <a:rPr lang="en-US" dirty="0">
                <a:solidFill>
                  <a:schemeClr val="tx1"/>
                </a:solidFill>
              </a:rPr>
              <a:t>- Extreme </a:t>
            </a:r>
            <a:r>
              <a:rPr lang="en-US" dirty="0" smtClean="0">
                <a:solidFill>
                  <a:schemeClr val="tx1"/>
                </a:solidFill>
              </a:rPr>
              <a:t>Programming (XP).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kern="0" dirty="0" smtClean="0">
                <a:solidFill>
                  <a:srgbClr val="000000"/>
                </a:solidFill>
              </a:rPr>
              <a:t>Currently </a:t>
            </a:r>
            <a:r>
              <a:rPr lang="en-US" kern="0" dirty="0">
                <a:solidFill>
                  <a:srgbClr val="000000"/>
                </a:solidFill>
              </a:rPr>
              <a:t>the best-known and most widely used agile method.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kern="0" dirty="0" smtClean="0">
                <a:solidFill>
                  <a:srgbClr val="000000"/>
                </a:solidFill>
              </a:rPr>
              <a:t>XP </a:t>
            </a:r>
            <a:r>
              <a:rPr lang="en-US" kern="0" dirty="0">
                <a:solidFill>
                  <a:srgbClr val="000000"/>
                </a:solidFill>
              </a:rPr>
              <a:t>takes an </a:t>
            </a:r>
            <a:r>
              <a:rPr lang="en-US" kern="0" dirty="0" smtClean="0">
                <a:solidFill>
                  <a:srgbClr val="000000"/>
                </a:solidFill>
              </a:rPr>
              <a:t>“extreme” approach </a:t>
            </a:r>
            <a:r>
              <a:rPr lang="en-US" kern="0" dirty="0">
                <a:solidFill>
                  <a:srgbClr val="000000"/>
                </a:solidFill>
              </a:rPr>
              <a:t>to iterative development.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</a:rPr>
              <a:t>New versions may be built several times per </a:t>
            </a:r>
            <a:r>
              <a:rPr lang="en-US" kern="0" dirty="0" smtClean="0">
                <a:solidFill>
                  <a:srgbClr val="000000"/>
                </a:solidFill>
              </a:rPr>
              <a:t>day.</a:t>
            </a:r>
            <a:endParaRPr lang="en-US" kern="0" dirty="0">
              <a:solidFill>
                <a:srgbClr val="000000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</a:rPr>
              <a:t>Increments are delivered to customers every </a:t>
            </a:r>
            <a:r>
              <a:rPr lang="en-US" kern="0" dirty="0" smtClean="0">
                <a:solidFill>
                  <a:srgbClr val="000000"/>
                </a:solidFill>
              </a:rPr>
              <a:t>1 - 2 weeks.</a:t>
            </a:r>
            <a:endParaRPr lang="en-US" kern="0" dirty="0">
              <a:solidFill>
                <a:srgbClr val="000000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</a:rPr>
              <a:t>All tests must be run for every build and the build is only accepted if tests run successfully.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GB" kern="0" dirty="0" smtClean="0">
              <a:solidFill>
                <a:srgbClr val="00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21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“Simplified RUP”</a:t>
            </a:r>
            <a:endParaRPr lang="en-US" dirty="0">
              <a:solidFill>
                <a:prstClr val="black"/>
              </a:solidFill>
              <a:ea typeface="SimSu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ea typeface="SimSun"/>
                <a:cs typeface="Times New Roman"/>
              </a:rPr>
              <a:t>Business </a:t>
            </a: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analysis</a:t>
            </a:r>
          </a:p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Requirements</a:t>
            </a:r>
          </a:p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Analysis. Logical design – process and </a:t>
            </a:r>
            <a:r>
              <a:rPr lang="en-US" dirty="0" smtClean="0">
                <a:solidFill>
                  <a:prstClr val="black"/>
                </a:solidFill>
                <a:ea typeface="SimSun"/>
                <a:cs typeface="Times New Roman"/>
              </a:rPr>
              <a:t>data.</a:t>
            </a:r>
            <a:endParaRPr lang="en-US" dirty="0">
              <a:solidFill>
                <a:prstClr val="black"/>
              </a:solidFill>
              <a:ea typeface="SimSun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Design. Interaction, data, and </a:t>
            </a:r>
            <a:r>
              <a:rPr lang="en-US" dirty="0" smtClean="0">
                <a:solidFill>
                  <a:prstClr val="black"/>
                </a:solidFill>
                <a:ea typeface="SimSun"/>
                <a:cs typeface="Times New Roman"/>
              </a:rPr>
              <a:t>architecture.</a:t>
            </a:r>
            <a:endParaRPr lang="en-US" dirty="0">
              <a:solidFill>
                <a:prstClr val="black"/>
              </a:solidFill>
              <a:ea typeface="SimSun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Implementation and </a:t>
            </a:r>
            <a:r>
              <a:rPr lang="en-US" dirty="0" smtClean="0">
                <a:solidFill>
                  <a:prstClr val="black"/>
                </a:solidFill>
                <a:ea typeface="SimSun"/>
                <a:cs typeface="Times New Roman"/>
              </a:rPr>
              <a:t>testing.</a:t>
            </a:r>
            <a:endParaRPr lang="en-US" dirty="0">
              <a:solidFill>
                <a:prstClr val="black"/>
              </a:solidFill>
              <a:ea typeface="SimSun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Deployment and </a:t>
            </a:r>
            <a:r>
              <a:rPr lang="en-US" dirty="0" smtClean="0">
                <a:solidFill>
                  <a:prstClr val="black"/>
                </a:solidFill>
                <a:ea typeface="SimSun"/>
                <a:cs typeface="Times New Roman"/>
              </a:rPr>
              <a:t>maintenance.</a:t>
            </a:r>
            <a:endParaRPr lang="en-US" dirty="0">
              <a:solidFill>
                <a:prstClr val="black"/>
              </a:solidFill>
              <a:ea typeface="SimSun"/>
              <a:cs typeface="Times New Roman"/>
            </a:endParaRPr>
          </a:p>
          <a:p>
            <a:pPr lv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solidFill>
                  <a:prstClr val="black"/>
                </a:solidFill>
                <a:ea typeface="SimSun"/>
                <a:cs typeface="Times New Roman"/>
              </a:rPr>
              <a:t>Use appropriate tools such as UML diagrams.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3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24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</a:rPr>
              <a:t>Wiki - Wikipedia, the free </a:t>
            </a:r>
            <a:r>
              <a:rPr lang="en-US" kern="0" dirty="0" smtClean="0">
                <a:solidFill>
                  <a:srgbClr val="000000"/>
                </a:solidFill>
              </a:rPr>
              <a:t>encyclopedia.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“Software Engineering (8th Edition)” by Ian </a:t>
            </a:r>
            <a:r>
              <a:rPr lang="en-US" dirty="0" err="1">
                <a:solidFill>
                  <a:schemeClr val="tx1"/>
                </a:solidFill>
              </a:rPr>
              <a:t>Sommerville</a:t>
            </a:r>
            <a:r>
              <a:rPr lang="en-US" dirty="0">
                <a:solidFill>
                  <a:schemeClr val="tx1"/>
                </a:solidFill>
              </a:rPr>
              <a:t>. Addison Wesley 2006. ISBN-10: 0321313798. ISBN-13: </a:t>
            </a:r>
            <a:r>
              <a:rPr lang="en-US">
                <a:solidFill>
                  <a:schemeClr val="tx1"/>
                </a:solidFill>
              </a:rPr>
              <a:t>978-0321313799</a:t>
            </a:r>
            <a:r>
              <a:rPr lang="en-US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59384" y="6362807"/>
            <a:ext cx="861711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487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3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201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Basic SDLC Models</vt:lpstr>
      <vt:lpstr>Waterfall Model</vt:lpstr>
      <vt:lpstr>Spiral Model</vt:lpstr>
      <vt:lpstr>RUP Model</vt:lpstr>
      <vt:lpstr>Agile Models</vt:lpstr>
      <vt:lpstr>“Simplified RUP”</vt:lpstr>
      <vt:lpstr>Reference</vt:lpstr>
    </vt:vector>
  </TitlesOfParts>
  <Company>Shepherd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</dc:creator>
  <cp:lastModifiedBy>Zhijun Wang</cp:lastModifiedBy>
  <cp:revision>18</cp:revision>
  <dcterms:created xsi:type="dcterms:W3CDTF">2011-12-24T03:11:49Z</dcterms:created>
  <dcterms:modified xsi:type="dcterms:W3CDTF">2012-08-28T17:49:00Z</dcterms:modified>
</cp:coreProperties>
</file>